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134961634" r:id="rId2"/>
    <p:sldId id="2134961633" r:id="rId3"/>
    <p:sldId id="2134961611" r:id="rId4"/>
    <p:sldId id="2134961638" r:id="rId5"/>
    <p:sldId id="2134961636" r:id="rId6"/>
    <p:sldId id="2134961637" r:id="rId7"/>
    <p:sldId id="2134961639" r:id="rId8"/>
    <p:sldId id="2134961640" r:id="rId9"/>
    <p:sldId id="2134961632" r:id="rId10"/>
    <p:sldId id="2134961620" r:id="rId11"/>
    <p:sldId id="2134961623" r:id="rId12"/>
    <p:sldId id="2134961617" r:id="rId13"/>
    <p:sldId id="2134961622" r:id="rId14"/>
    <p:sldId id="2134961626" r:id="rId15"/>
    <p:sldId id="2134961613" r:id="rId16"/>
    <p:sldId id="2134961631" r:id="rId17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-2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8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0D783A5-DAF4-4605-9C00-B5E0A649D7A2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596A4E2F-4A4C-4974-95B8-08BA5BEC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2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www.middevon.gov.uk%2Fresidents%2Fplanning-policy%2Fplan-mid-devon%2F&amp;data=05%7C02%7Cnbradshaw%40middevon.gov.uk%7C6c63efbe08db4a211f9408dd6e05aa4c%7C8ddf22c7b00e442982f6108505d03118%7C0%7C0%7C638787692796356531%7CUnknown%7CTWFpbGZsb3d8eyJFbXB0eU1hcGkiOnRydWUsIlYiOiIwLjAuMDAwMCIsIlAiOiJXaW4zMiIsIkFOIjoiTWFpbCIsIldUIjoyfQ%3D%3D%7C0%7C%7C%7C&amp;sdata=NIJMhVy7Xi0Vt%2BHXuw8hirnGHniQZ%2FehV0aqgCxPneo%3D&amp;reserved=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1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we do:</a:t>
            </a:r>
          </a:p>
          <a:p>
            <a:endParaRPr lang="en-GB" dirty="0"/>
          </a:p>
          <a:p>
            <a:r>
              <a:rPr lang="en-GB" baseline="0" dirty="0"/>
              <a:t>We DON’T do roads, or the LNRS, and DCC are the Lead Local Flood Authority.</a:t>
            </a:r>
          </a:p>
          <a:p>
            <a:r>
              <a:rPr lang="en-GB" baseline="0" dirty="0"/>
              <a:t>BUT we DO…</a:t>
            </a:r>
          </a:p>
          <a:p>
            <a:pPr marL="181188" indent="-181188">
              <a:buFontTx/>
              <a:buChar char="-"/>
            </a:pPr>
            <a:r>
              <a:rPr lang="en-GB" baseline="0" dirty="0"/>
              <a:t>Recycling</a:t>
            </a:r>
          </a:p>
          <a:p>
            <a:pPr marL="181188" indent="-181188">
              <a:buFontTx/>
              <a:buChar char="-"/>
            </a:pPr>
            <a:r>
              <a:rPr lang="en-GB" baseline="0" dirty="0"/>
              <a:t>Leisure</a:t>
            </a:r>
          </a:p>
          <a:p>
            <a:pPr marL="181188" indent="-181188" defTabSz="966338">
              <a:buFontTx/>
              <a:buChar char="-"/>
              <a:defRPr/>
            </a:pPr>
            <a:r>
              <a:rPr lang="en-GB" baseline="0" dirty="0"/>
              <a:t>Homes</a:t>
            </a:r>
          </a:p>
          <a:p>
            <a:pPr marL="181188" indent="-181188">
              <a:buFontTx/>
              <a:buChar char="-"/>
            </a:pPr>
            <a:r>
              <a:rPr lang="en-GB" b="1" baseline="0" dirty="0"/>
              <a:t>Local Planning Authority </a:t>
            </a:r>
            <a:r>
              <a:rPr lang="en-GB" baseline="0" dirty="0"/>
              <a:t>&amp; work with Parish/Town Councils for Neighbourhood Plans</a:t>
            </a:r>
          </a:p>
          <a:p>
            <a:pPr marL="181188" indent="-181188" defTabSz="966338">
              <a:buFontTx/>
              <a:buChar char="-"/>
              <a:defRPr/>
            </a:pPr>
            <a:r>
              <a:rPr lang="en-GB" b="1" baseline="0" dirty="0"/>
              <a:t>Biodiversity</a:t>
            </a:r>
            <a:r>
              <a:rPr lang="en-GB" baseline="0" dirty="0"/>
              <a:t> Duty across all council services</a:t>
            </a:r>
          </a:p>
          <a:p>
            <a:pPr marL="181188" indent="-181188" defTabSz="966338">
              <a:buFontTx/>
              <a:buChar char="-"/>
              <a:defRPr/>
            </a:pPr>
            <a:r>
              <a:rPr lang="en-GB" b="1" baseline="0" dirty="0"/>
              <a:t>Climate</a:t>
            </a:r>
            <a:r>
              <a:rPr lang="en-GB" baseline="0" dirty="0"/>
              <a:t> resilience &amp; through development control can influence BNG</a:t>
            </a:r>
          </a:p>
          <a:p>
            <a:endParaRPr lang="en-GB" dirty="0"/>
          </a:p>
          <a:p>
            <a:endParaRPr lang="en-GB" dirty="0"/>
          </a:p>
          <a:p>
            <a:pPr marL="181188" indent="-18118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60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The Culm catchment…</a:t>
            </a:r>
          </a:p>
          <a:p>
            <a:endParaRPr lang="en-GB" dirty="0"/>
          </a:p>
          <a:p>
            <a:r>
              <a:rPr lang="en-GB" dirty="0"/>
              <a:t>Eastern</a:t>
            </a:r>
            <a:r>
              <a:rPr lang="en-GB" baseline="0" dirty="0"/>
              <a:t> half of Mid Devon is in the Culm catchment</a:t>
            </a:r>
            <a:endParaRPr lang="en-GB" dirty="0"/>
          </a:p>
          <a:p>
            <a:pPr marL="181188" indent="-181188">
              <a:buFontTx/>
              <a:buChar char="-"/>
            </a:pPr>
            <a:endParaRPr lang="en-GB" dirty="0"/>
          </a:p>
          <a:p>
            <a:pPr defTabSz="966338">
              <a:defRPr/>
            </a:pPr>
            <a:r>
              <a:rPr lang="en-GB" dirty="0"/>
              <a:t>It’s fantastic to see Connecting the Culm recognising this special river</a:t>
            </a:r>
            <a:r>
              <a:rPr lang="en-GB" i="1" dirty="0"/>
              <a:t>…and it’s catchment</a:t>
            </a:r>
            <a:r>
              <a:rPr lang="en-GB" dirty="0"/>
              <a:t>:</a:t>
            </a:r>
          </a:p>
          <a:p>
            <a:pPr defTabSz="966338">
              <a:defRPr/>
            </a:pPr>
            <a:r>
              <a:rPr lang="en-GB" dirty="0"/>
              <a:t>- 27</a:t>
            </a:r>
            <a:r>
              <a:rPr lang="en-GB" baseline="0" dirty="0"/>
              <a:t> miles</a:t>
            </a:r>
          </a:p>
          <a:p>
            <a:pPr defTabSz="966338">
              <a:defRPr/>
            </a:pPr>
            <a:r>
              <a:rPr lang="en-GB" baseline="0" dirty="0"/>
              <a:t>- 87% farmland</a:t>
            </a:r>
          </a:p>
          <a:p>
            <a:pPr defTabSz="966338">
              <a:defRPr/>
            </a:pPr>
            <a:r>
              <a:rPr lang="en-GB" baseline="0" dirty="0"/>
              <a:t>- 30,000 people</a:t>
            </a:r>
          </a:p>
          <a:p>
            <a:pPr defTabSz="966338">
              <a:defRPr/>
            </a:pPr>
            <a:r>
              <a:rPr lang="en-GB" baseline="0" dirty="0"/>
              <a:t>- 100 square miles</a:t>
            </a:r>
          </a:p>
          <a:p>
            <a:endParaRPr lang="en-GB" baseline="0" dirty="0"/>
          </a:p>
          <a:p>
            <a:pPr marL="181188" indent="-181188">
              <a:buFontTx/>
              <a:buChar char="-"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1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Housing targets increasing: from 393 to around 500/year, every year.</a:t>
            </a:r>
          </a:p>
          <a:p>
            <a:endParaRPr lang="en-GB" dirty="0"/>
          </a:p>
          <a:p>
            <a:r>
              <a:rPr lang="en-GB" dirty="0"/>
              <a:t>East Cullompton – Phase 1 2500 but could be up to 5000 in new Local Plan.</a:t>
            </a:r>
          </a:p>
          <a:p>
            <a:r>
              <a:rPr lang="en-GB" dirty="0"/>
              <a:t>Eastern Urban Extension Tiverton</a:t>
            </a:r>
          </a:p>
          <a:p>
            <a:r>
              <a:rPr lang="en-GB" dirty="0"/>
              <a:t>Rural areas &gt; pressure within and beyond village boundaries.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8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Climate change – delivery area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82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meet this development pressure without further compromising the Culm?</a:t>
            </a:r>
          </a:p>
          <a:p>
            <a:endParaRPr lang="en-GB" dirty="0"/>
          </a:p>
          <a:p>
            <a:pPr marL="241584">
              <a:lnSpc>
                <a:spcPct val="107000"/>
              </a:lnSpc>
              <a:spcAft>
                <a:spcPts val="845"/>
              </a:spcAft>
            </a:pPr>
            <a:r>
              <a:rPr lang="en-GB" sz="1300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 Local Plan</a:t>
            </a:r>
            <a:endParaRPr lang="en-GB" sz="13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41584">
              <a:lnSpc>
                <a:spcPct val="107000"/>
              </a:lnSpc>
              <a:spcAft>
                <a:spcPts val="845"/>
              </a:spcAft>
            </a:pPr>
            <a:r>
              <a:rPr lang="en-GB" sz="1300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is legal requirement for local plans to be reviewed at least every five years, and for plans to be updated as necessary.</a:t>
            </a:r>
            <a:r>
              <a:rPr lang="en-GB" sz="13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new local plan will ensure Mid Devon will continue to benefit from a plan-led approach for development to meet current and future needs over a longer time period beyond 2033. The Council is preparing a new local plan (with the working title ‘Plan Mid Devon’)…see link below:</a:t>
            </a:r>
            <a:endParaRPr lang="en-GB" sz="13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41584">
              <a:lnSpc>
                <a:spcPct val="107000"/>
              </a:lnSpc>
              <a:spcAft>
                <a:spcPts val="845"/>
              </a:spcAft>
            </a:pPr>
            <a:r>
              <a:rPr lang="nl-NL" sz="1300" u="sng" kern="100" dirty="0">
                <a:solidFill>
                  <a:srgbClr val="0000FF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Plan </a:t>
            </a:r>
            <a:r>
              <a:rPr lang="nl-NL" sz="1300" u="sng" kern="100" dirty="0" err="1">
                <a:solidFill>
                  <a:srgbClr val="0000FF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Mid</a:t>
            </a:r>
            <a:r>
              <a:rPr lang="nl-NL" sz="1300" u="sng" kern="100" dirty="0">
                <a:solidFill>
                  <a:srgbClr val="0000FF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nl-NL" sz="1300" u="sng" kern="100" dirty="0" err="1">
                <a:solidFill>
                  <a:srgbClr val="0000FF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Devon</a:t>
            </a:r>
            <a:r>
              <a:rPr lang="nl-NL" sz="1300" u="sng" kern="100" dirty="0">
                <a:solidFill>
                  <a:srgbClr val="0000FF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- MIDDEVON.GOV.UK</a:t>
            </a:r>
            <a:endParaRPr lang="en-GB" sz="13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41584">
              <a:lnSpc>
                <a:spcPct val="107000"/>
              </a:lnSpc>
              <a:spcAft>
                <a:spcPts val="845"/>
              </a:spcAft>
            </a:pPr>
            <a:r>
              <a:rPr lang="en-GB" sz="13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 Plan Mid Devon Issues Paper – January 2022….identifies 6 top priorities.</a:t>
            </a:r>
          </a:p>
          <a:p>
            <a:pPr marL="241584">
              <a:lnSpc>
                <a:spcPct val="107000"/>
              </a:lnSpc>
              <a:spcAft>
                <a:spcPts val="845"/>
              </a:spcAft>
            </a:pPr>
            <a:endParaRPr lang="en-GB" sz="1300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41584">
              <a:lnSpc>
                <a:spcPct val="107000"/>
              </a:lnSpc>
              <a:spcAft>
                <a:spcPts val="845"/>
              </a:spcAft>
            </a:pPr>
            <a:r>
              <a:rPr lang="en-GB" sz="13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Site allocation work currently underway….through the PPAG.</a:t>
            </a:r>
            <a:endParaRPr lang="en-GB" sz="13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3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Mid Devon </a:t>
            </a:r>
            <a:r>
              <a:rPr lang="en-GB" b="1" dirty="0"/>
              <a:t>Climate Forum </a:t>
            </a:r>
            <a:r>
              <a:rPr lang="en-GB" dirty="0"/>
              <a:t>this year.</a:t>
            </a:r>
          </a:p>
          <a:p>
            <a:endParaRPr lang="en-GB" sz="1300" b="1" dirty="0"/>
          </a:p>
          <a:p>
            <a:r>
              <a:rPr lang="en-GB" sz="1300" b="1" dirty="0"/>
              <a:t>Let's Talk Mid Devon</a:t>
            </a:r>
            <a:endParaRPr lang="en-GB" sz="1300" dirty="0"/>
          </a:p>
          <a:p>
            <a:r>
              <a:rPr lang="en-GB" sz="1300" dirty="0"/>
              <a:t>- residents, businesses, and organisations throughout the district have the opportunity to help shape the future of their community. </a:t>
            </a:r>
          </a:p>
          <a:p>
            <a:pPr marL="181188" indent="-181188">
              <a:buFontTx/>
              <a:buChar char="-"/>
            </a:pPr>
            <a:r>
              <a:rPr lang="en-GB" sz="1300" dirty="0"/>
              <a:t>actively participate in surveys, polls, and discussions that address a wide range of local issues, initiatives, and policy decisions. </a:t>
            </a:r>
          </a:p>
          <a:p>
            <a:pPr marL="181188" indent="-181188">
              <a:buFontTx/>
              <a:buChar char="-"/>
            </a:pPr>
            <a:endParaRPr lang="en-GB" sz="1300" dirty="0"/>
          </a:p>
          <a:p>
            <a:r>
              <a:rPr lang="en-GB" sz="1300" dirty="0"/>
              <a:t>Whether it's suggesting improvements to Council services, offering insights on the future of Mid Devon through its local plan, or sharing ideas to tackle climate change together.</a:t>
            </a:r>
          </a:p>
          <a:p>
            <a:endParaRPr lang="en-GB" sz="1300" dirty="0"/>
          </a:p>
          <a:p>
            <a:endParaRPr lang="en-GB" sz="13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10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D5B19-68AE-4F02-9F37-676F140A40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8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Renewable energy potential</a:t>
            </a:r>
          </a:p>
          <a:p>
            <a:endParaRPr lang="en-GB" dirty="0"/>
          </a:p>
          <a:p>
            <a:r>
              <a:rPr lang="en-GB" dirty="0"/>
              <a:t>BNG requirements in planning</a:t>
            </a:r>
          </a:p>
          <a:p>
            <a:endParaRPr lang="en-GB" dirty="0"/>
          </a:p>
          <a:p>
            <a:r>
              <a:rPr lang="en-GB" dirty="0"/>
              <a:t>Green Enterprise 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6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4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5"/>
              </a:spcAft>
            </a:pPr>
            <a:r>
              <a:rPr lang="en-GB" sz="13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our Corporate Plan</a:t>
            </a:r>
            <a:r>
              <a:rPr lang="en-GB" sz="1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45"/>
              </a:spcAft>
            </a:pPr>
            <a:r>
              <a:rPr lang="en-GB" sz="1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Linking our Corporate Strategy to the </a:t>
            </a:r>
          </a:p>
          <a:p>
            <a:pPr>
              <a:lnSpc>
                <a:spcPct val="107000"/>
              </a:lnSpc>
              <a:spcAft>
                <a:spcPts val="845"/>
              </a:spcAft>
            </a:pPr>
            <a:r>
              <a:rPr lang="en-GB" sz="1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Strategy and the Devon Carbon Plan</a:t>
            </a:r>
          </a:p>
          <a:p>
            <a:pPr marL="181188" indent="-181188">
              <a:buFontTx/>
              <a:buChar char="-"/>
            </a:pPr>
            <a:r>
              <a:rPr lang="en-GB" dirty="0"/>
              <a:t>5 priorities</a:t>
            </a:r>
          </a:p>
          <a:p>
            <a:pPr marL="181188" indent="-181188">
              <a:buFontTx/>
              <a:buChar char="-"/>
            </a:pPr>
            <a:r>
              <a:rPr lang="en-GB" dirty="0"/>
              <a:t>Landscape, green growth, climate resilient communities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51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Resilience:</a:t>
            </a:r>
          </a:p>
          <a:p>
            <a:pPr marL="181188" indent="-181188">
              <a:buFontTx/>
              <a:buChar char="-"/>
            </a:pPr>
            <a:r>
              <a:rPr lang="en-GB" dirty="0"/>
              <a:t>Risks to residents: water quality &amp; flooding disruption – prepare for more extreme events</a:t>
            </a:r>
          </a:p>
          <a:p>
            <a:pPr marL="181188" indent="-181188">
              <a:buFontTx/>
              <a:buChar char="-"/>
            </a:pPr>
            <a:r>
              <a:rPr lang="en-GB" dirty="0"/>
              <a:t>Partnership working vital</a:t>
            </a:r>
          </a:p>
          <a:p>
            <a:pPr marL="181188" indent="-181188">
              <a:buFontTx/>
              <a:buChar char="-"/>
            </a:pPr>
            <a:r>
              <a:rPr lang="en-GB" dirty="0"/>
              <a:t>LNR, restore soil health, strengthen local food supply &amp; adapt local infrastructure</a:t>
            </a:r>
          </a:p>
          <a:p>
            <a:pPr marL="181188" indent="-181188">
              <a:buFontTx/>
              <a:buChar char="-"/>
            </a:pPr>
            <a:r>
              <a:rPr lang="en-GB" dirty="0"/>
              <a:t>…</a:t>
            </a:r>
            <a:r>
              <a:rPr lang="en-GB" dirty="0" err="1"/>
              <a:t>inc</a:t>
            </a:r>
            <a:r>
              <a:rPr lang="en-GB" dirty="0"/>
              <a:t> catchment approach.</a:t>
            </a:r>
          </a:p>
          <a:p>
            <a:pPr marL="181188" indent="-181188">
              <a:buFontTx/>
              <a:buChar char="-"/>
            </a:pPr>
            <a:endParaRPr lang="en-GB" dirty="0"/>
          </a:p>
          <a:p>
            <a:r>
              <a:rPr lang="en-GB" sz="13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Build resilience across the catchment (for property, business &amp; infrastructure), via extensive nature-based solutions working with land managers, that restore natural processes</a:t>
            </a:r>
          </a:p>
          <a:p>
            <a:endParaRPr lang="en-GB" sz="13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3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Help communities to adapt to climate change, e.g. helping them be ‘flood ready’  and improving community resilience</a:t>
            </a:r>
          </a:p>
          <a:p>
            <a:endParaRPr lang="en-GB" sz="13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3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Engage communities to raise awareness and build understanding about climate change</a:t>
            </a:r>
          </a:p>
          <a:p>
            <a:endParaRPr lang="en-GB" sz="13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3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Restore important habitats and species populations</a:t>
            </a:r>
          </a:p>
          <a:p>
            <a:endParaRPr lang="en-GB" sz="13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3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Encourage people to enjoy the natural world and celebrate rivers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66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900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2025 projects include </a:t>
            </a:r>
          </a:p>
          <a:p>
            <a:pPr marL="301981" indent="-301981">
              <a:buFontTx/>
              <a:buChar char="-"/>
            </a:pPr>
            <a:r>
              <a:rPr lang="en-GB" sz="1900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evaluating how to improve energy efficiency at Phoenix House</a:t>
            </a:r>
          </a:p>
          <a:p>
            <a:pPr marL="301981" indent="-301981">
              <a:buFontTx/>
              <a:buChar char="-"/>
            </a:pPr>
            <a:r>
              <a:rPr lang="en-GB" sz="1900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installing more low-carbon and renewable energy at leisure centres (combined heat and power; battery storage) </a:t>
            </a:r>
            <a:endParaRPr lang="en-GB" sz="1900" dirty="0">
              <a:solidFill>
                <a:srgbClr val="4472C4"/>
              </a:solidFill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6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8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338">
              <a:defRPr/>
            </a:pPr>
            <a:r>
              <a:rPr lang="en-GB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Climate Strategy approved in January 2025 and 1</a:t>
            </a:r>
            <a:r>
              <a:rPr lang="en-GB" sz="1900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5-year Action Plan 2025-30.</a:t>
            </a:r>
          </a:p>
          <a:p>
            <a:pPr defTabSz="966338">
              <a:defRPr/>
            </a:pPr>
            <a:endParaRPr lang="en-GB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66338">
              <a:defRPr/>
            </a:pPr>
            <a:r>
              <a:rPr lang="en-GB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starting point for engagement with communities, businesses and other partners, to co-create a vision for a sustainable future.</a:t>
            </a:r>
          </a:p>
          <a:p>
            <a:pPr defTabSz="966338">
              <a:defRPr/>
            </a:pPr>
            <a:endParaRPr lang="en-GB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900" dirty="0">
                <a:solidFill>
                  <a:srgbClr val="4472C4"/>
                </a:solidFill>
                <a:latin typeface="Tahom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community / partnership working:</a:t>
            </a:r>
            <a:endParaRPr lang="en-GB" sz="19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62377" indent="-362377">
              <a:buFont typeface="Tahoma" panose="020B0604030504040204" pitchFamily="34" charset="0"/>
              <a:buChar char="-"/>
            </a:pPr>
            <a:r>
              <a:rPr lang="en-GB" sz="1900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Energy Boost Mid Devon, our partnership project with ECOE Advice.  </a:t>
            </a:r>
            <a:endParaRPr lang="en-GB" sz="1900" dirty="0">
              <a:solidFill>
                <a:srgbClr val="4472C4"/>
              </a:solidFill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62377" indent="-362377">
              <a:buFont typeface="Tahoma" panose="020B0604030504040204" pitchFamily="34" charset="0"/>
              <a:buChar char="-"/>
            </a:pPr>
            <a:r>
              <a:rPr lang="en-GB" sz="1900" dirty="0">
                <a:solidFill>
                  <a:srgbClr val="4472C4"/>
                </a:solidFill>
                <a:latin typeface="Tahoma" panose="020B060403050404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The council’s Green Enterprise Grant scheme. SME capital grants £500 to £5k. </a:t>
            </a:r>
            <a:endParaRPr lang="en-GB" sz="1900" dirty="0">
              <a:solidFill>
                <a:srgbClr val="4472C4"/>
              </a:solidFill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defTabSz="966338">
              <a:defRPr/>
            </a:pPr>
            <a:endParaRPr lang="en-GB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66338">
              <a:defRPr/>
            </a:pPr>
            <a:r>
              <a:rPr lang="en-GB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Hemyock and Upper Culm Parishes, we are working in partnership with the Connecting the Culm partnership (based in Hemyock).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4E2F-4A4C-4974-95B8-08BA5BEC88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5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1883-4D5B-46E6-E20E-78F9CBF6E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34976-37FB-45E2-5064-7947190E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6EF18-4DAA-D671-B42B-24A3592F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DF30B-D4DD-FDD9-2F2A-52072E2E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68680-DAD2-F173-F3EC-B9CA13CC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3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6792-F09E-8D3F-278E-55C84D44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04350-7B08-BA60-C675-BE99EEB4E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8B0A-BF95-4A0B-B9D3-EC062B40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FA536-0A9D-33A3-7584-A70146D6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B04FA-794E-33C9-C901-72D30E77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9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7A9B22-9786-DB3A-C49F-48934BE74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BB0FA-8DB7-157C-89E0-7447048DE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B3E09-8414-3050-4619-1E5132BB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2F500-3900-4CF2-DFB4-B9BF3273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B70F8-359E-7464-1362-7C097D59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4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D7E0-7EFF-1752-13A4-9FD98D9F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1E6AC-9892-90B2-F738-FB204E58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14207-100D-FB39-6223-80513EB9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4E124-4846-5A57-4C48-2075E3EE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BC2E7-E4A8-D7B7-813A-49656490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6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89A5-6001-458B-9004-FD6F6EF6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F86B-2622-51C4-620D-01C58B424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A86FD-57EA-2A54-5500-1DCB2AE0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E77A0-9622-6839-2786-BC16ECFD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31969-3232-873C-0EC6-2B57D95B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01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AC70-CA4C-AB18-ACE3-A78543D5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198BB-5993-E8A3-A5D6-895220479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E5EA1-44B4-03FE-B1C1-B26409E19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EC255-1E75-00A2-1DCB-4E2903FC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2F134-AFB0-A708-81B8-944A8D9B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EFC3A-5302-5237-D31A-8B5856D6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8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49EC-E61A-7D71-4408-C3BD5063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B6DE3-23F6-9CCF-50CB-679B57771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4CB8D-7660-0B40-A1A0-682E36390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8FDEC-D808-F1CA-8CFA-B5554A93F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0D7A6-3395-D710-39CF-B132DEEB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ABA776-A3B9-979E-BE60-349F90DC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45FCC-1383-611A-0A37-C9C20DEB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CE888-B913-E100-5126-64ED739F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8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0B68-827E-54BB-0777-52927DBB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1BAC0-18F8-8FF9-B4DD-E6367D7C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2CB54-5C65-65B1-D49A-7456ADE1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58BCD-7B78-A446-BF85-303003E6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0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430CB-E48D-8472-B653-FE85C3D7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25A45-37F7-2A5A-3DDC-F76538E4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895BA-655A-E2BC-A279-1B47F374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6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C7B1-0091-D20E-CCE9-A5C04F95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393A-3751-0C68-860F-61784102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F54A7-E65D-D94C-9830-4FF541C8E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E2BAC-7EBC-A129-BEBE-1F0643EA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DADC9-2876-5F08-0EBF-6290037C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89921-108A-9662-8300-2BC5632B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7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0B13-13CD-D6F6-7C2E-3C991A98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D2ED7-FBB9-40D7-502F-67D2202EA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B34C5-8376-C539-3EEE-04363EA94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B3F10-0898-E5F9-14D6-EC58F277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BDE49-F2B1-33CE-9975-0F725FD2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9B8DB-3DC3-16B4-EA48-79ABF1CC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5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10551-2713-E5B0-451E-B556F651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3A9DE-04BE-75D4-2150-7C79E6E05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A7C7C-F6BD-9D23-408B-8A9F95305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B114E9-390B-40EC-BA38-4C77CCA8C3AA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A842C-87D1-7AB0-F782-7F68DD68B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9B444-4B1C-1D33-620B-D8F2FB056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884699-0C87-4ADB-8892-C7534B4F5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68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sustainablemiddevon.org.uk/Media/5nfkktkq/climate-strategy-mddc-24-28-final-format.pdf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FD027-301C-92F8-3EE9-7411D6712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92" y="323416"/>
            <a:ext cx="11222016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8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34935-C401-E6F8-E910-9F838CC7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704" y="187236"/>
            <a:ext cx="10068560" cy="6645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004B37-0950-B1A6-8D9C-08A5FA36B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6" y="73389"/>
            <a:ext cx="1729057" cy="11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BE549E-54BE-00E3-770E-55982FFE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47" y="323714"/>
            <a:ext cx="7724845" cy="62105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004B37-0950-B1A6-8D9C-08A5FA36B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6" y="73389"/>
            <a:ext cx="1729057" cy="1145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74D0E7-4ED6-311B-B59B-216E8C51A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092" y="323714"/>
            <a:ext cx="3886742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8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0C70DC3A-87EB-26CF-4A0D-06CE5587EE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0023414"/>
                  </p:ext>
                </p:extLst>
              </p:nvPr>
            </p:nvGraphicFramePr>
            <p:xfrm>
              <a:off x="2052320" y="2901950"/>
              <a:ext cx="3048000" cy="1714500"/>
            </p:xfrm>
            <a:graphic>
              <a:graphicData uri="http://schemas.microsoft.com/office/powerpoint/2016/slidezoom">
                <pslz:sldZm>
                  <pslz:sldZmObj sldId="2134961617" cId="1451260424">
                    <pslz:zmPr id="{E3CCEF04-4699-4346-AEA8-ECA75F966B18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C70DC3A-87EB-26CF-4A0D-06CE5587EE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2320" y="29019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F4F1626-AB73-057D-2339-2B6454CAB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915" y="637785"/>
            <a:ext cx="7840169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6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0F380AC-9202-53E9-8D39-90E7C2AC7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334AC3-F97B-AAEB-193C-D6FEF2851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F0F8F8-6D3A-38F2-F9D7-AA175316B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208C221-EF15-3292-1A21-5A62FEA1B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970188"/>
            <a:ext cx="11684000" cy="46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5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04B37-0950-B1A6-8D9C-08A5FA36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6" y="73389"/>
            <a:ext cx="1729057" cy="1145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3CF5BE-2A01-324F-FF7E-895DBF61E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42" y="73389"/>
            <a:ext cx="664554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3041F6-B77B-8709-5E8F-743E3C5B0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26" y="2234378"/>
            <a:ext cx="4919416" cy="36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2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8BDF5-D021-FD88-2DA7-6A36D11B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5E542D-94DE-4A97-C5A4-975B3833EA97}"/>
              </a:ext>
            </a:extLst>
          </p:cNvPr>
          <p:cNvSpPr txBox="1"/>
          <p:nvPr/>
        </p:nvSpPr>
        <p:spPr>
          <a:xfrm>
            <a:off x="97654" y="85280"/>
            <a:ext cx="1597980" cy="1010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9E836-E53B-37F0-DE78-49C9DB6AA8F0}"/>
              </a:ext>
            </a:extLst>
          </p:cNvPr>
          <p:cNvSpPr txBox="1">
            <a:spLocks/>
          </p:cNvSpPr>
          <p:nvPr/>
        </p:nvSpPr>
        <p:spPr>
          <a:xfrm>
            <a:off x="8504903" y="1866869"/>
            <a:ext cx="3189018" cy="5393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D31F8-D7D0-6B6E-8099-5FB5912E18D9}"/>
              </a:ext>
            </a:extLst>
          </p:cNvPr>
          <p:cNvSpPr txBox="1"/>
          <p:nvPr/>
        </p:nvSpPr>
        <p:spPr>
          <a:xfrm>
            <a:off x="6043022" y="370619"/>
            <a:ext cx="563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  <a:endParaRPr lang="en-GB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1BDC6-DA48-9FF8-A18A-90B410759FA5}"/>
              </a:ext>
            </a:extLst>
          </p:cNvPr>
          <p:cNvSpPr txBox="1"/>
          <p:nvPr/>
        </p:nvSpPr>
        <p:spPr>
          <a:xfrm>
            <a:off x="3331028" y="5323410"/>
            <a:ext cx="5173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“We believe in empowering the community and giving everyone a voice...” 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68B91-CB62-4C7A-E76A-158D9D55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" y="131314"/>
            <a:ext cx="12094346" cy="3870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E135AF-5ACB-B219-80FC-B7FBD2B7D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1" y="4596059"/>
            <a:ext cx="2541413" cy="2070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EADB33-364B-1B36-32EE-055B50467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245" y="4296066"/>
            <a:ext cx="2977716" cy="24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iver running through a valley&#10;&#10;Description automatically generated">
            <a:extLst>
              <a:ext uri="{FF2B5EF4-FFF2-40B4-BE49-F238E27FC236}">
                <a16:creationId xmlns:a16="http://schemas.microsoft.com/office/drawing/2014/main" id="{61A5454A-05B8-AAB3-0273-571ECA382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93" y="-1992"/>
            <a:ext cx="12649563" cy="6858000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218E6F38-9EC7-C1BA-1C6E-57A2B49589E7}"/>
              </a:ext>
            </a:extLst>
          </p:cNvPr>
          <p:cNvSpPr txBox="1">
            <a:spLocks/>
          </p:cNvSpPr>
          <p:nvPr/>
        </p:nvSpPr>
        <p:spPr>
          <a:xfrm>
            <a:off x="233680" y="4186946"/>
            <a:ext cx="11403757" cy="25545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</a:t>
            </a:r>
          </a:p>
          <a:p>
            <a:pPr algn="ctr">
              <a:lnSpc>
                <a:spcPct val="100000"/>
              </a:lnSpc>
            </a:pPr>
            <a:r>
              <a:rPr lang="en-GB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Cllr Natasha Bradshaw</a:t>
            </a:r>
          </a:p>
          <a:p>
            <a:pPr algn="ctr">
              <a:lnSpc>
                <a:spcPct val="100000"/>
              </a:lnSpc>
            </a:pPr>
            <a:r>
              <a:rPr lang="en-GB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nbradshaw@middevon.gov.uk</a:t>
            </a:r>
            <a:endParaRPr lang="en-GB" sz="4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00000"/>
              </a:lnSpc>
            </a:pPr>
            <a:endParaRPr lang="en-GB" sz="4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3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666D8-E66F-429D-3274-BF3D3FDE2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97" y="0"/>
            <a:ext cx="10417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7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A83C1-2DC9-5B02-B9D9-B53DAC7C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FD2E006-F2EF-3DB5-6CBD-384CC1AE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0" y="1375194"/>
            <a:ext cx="8507366" cy="542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8E304-D011-12D7-1DBA-9A6EEBFDBA95}"/>
              </a:ext>
            </a:extLst>
          </p:cNvPr>
          <p:cNvSpPr txBox="1"/>
          <p:nvPr/>
        </p:nvSpPr>
        <p:spPr>
          <a:xfrm>
            <a:off x="0" y="105781"/>
            <a:ext cx="1597980" cy="1010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C7CA1-10CD-0970-3242-AB0F8445FD1A}"/>
              </a:ext>
            </a:extLst>
          </p:cNvPr>
          <p:cNvSpPr txBox="1">
            <a:spLocks/>
          </p:cNvSpPr>
          <p:nvPr/>
        </p:nvSpPr>
        <p:spPr>
          <a:xfrm>
            <a:off x="8575843" y="1866869"/>
            <a:ext cx="2894050" cy="4415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Biodiversity Duty (2023)</a:t>
            </a:r>
          </a:p>
          <a:p>
            <a:r>
              <a:rPr lang="en-GB" sz="1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Levelling Up and Regeneration Act (LURA)- section 245- </a:t>
            </a:r>
            <a:r>
              <a:rPr lang="en-GB" sz="1800" i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‘must seek to further the purpose’ </a:t>
            </a:r>
            <a:r>
              <a:rPr lang="en-GB" sz="1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[within the Blackdown Hills National Landscape]</a:t>
            </a:r>
          </a:p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Climate Change Strategy 2024-28</a:t>
            </a:r>
          </a:p>
          <a:p>
            <a:r>
              <a:rPr lang="en-GB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Local Nature Recovery Strategy- Devon (&amp; Somerset)</a:t>
            </a:r>
          </a:p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Appropriate management of MDDC assets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6E767-5A9B-8D1E-5BCC-8E95DBEBEDDE}"/>
              </a:ext>
            </a:extLst>
          </p:cNvPr>
          <p:cNvSpPr txBox="1"/>
          <p:nvPr/>
        </p:nvSpPr>
        <p:spPr>
          <a:xfrm>
            <a:off x="702129" y="297975"/>
            <a:ext cx="11259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can Local Authorities help deliver?</a:t>
            </a:r>
          </a:p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…via</a:t>
            </a:r>
            <a:r>
              <a:rPr lang="en-GB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strategies for climate change and biodiversity</a:t>
            </a:r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  <a:endParaRPr lang="en-GB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0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6BD64A-1636-4BA4-AC8C-F589AD4F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53" y="0"/>
            <a:ext cx="9964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787ED-E9A4-98DA-DF59-F4464DB5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60" y="0"/>
            <a:ext cx="10088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5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A176F-63DD-60F0-764C-B89D0C6D5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13" y="0"/>
            <a:ext cx="10282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3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33126-1D1B-90CA-6016-2CD9BF43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70" y="0"/>
            <a:ext cx="1019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DBE25-6D63-F535-F8CB-C790B9828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66" y="166232"/>
            <a:ext cx="10698068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D0F493-102B-2A2D-818E-B432D074F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43" y="3374957"/>
            <a:ext cx="1854435" cy="1802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07A468-DBFB-1389-B10A-969E1CA4F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014" y="3428269"/>
            <a:ext cx="7743306" cy="18583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0F380AC-9202-53E9-8D39-90E7C2AC7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334AC3-F97B-AAEB-193C-D6FEF2851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F0F8F8-6D3A-38F2-F9D7-AA175316B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5C777E4-A90A-F4B3-49E7-C9115EA7C8A9}"/>
              </a:ext>
            </a:extLst>
          </p:cNvPr>
          <p:cNvSpPr txBox="1">
            <a:spLocks/>
          </p:cNvSpPr>
          <p:nvPr/>
        </p:nvSpPr>
        <p:spPr>
          <a:xfrm>
            <a:off x="1480907" y="1122596"/>
            <a:ext cx="11741093" cy="106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Climate strategy and action plan</a:t>
            </a:r>
          </a:p>
          <a:p>
            <a:pPr algn="ctr"/>
            <a:r>
              <a:rPr lang="en-GB" sz="1400" dirty="0">
                <a:hlinkClick r:id="rId5"/>
              </a:rPr>
              <a:t>climate-strategy-mddc-24-28-final-format.pdf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F575C-92FC-919D-E470-F207FB79F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69" y="1031654"/>
            <a:ext cx="2596055" cy="17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8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Widescreen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Poppins</vt:lpstr>
      <vt:lpstr>Segoe UI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Youngs</dc:creator>
  <cp:lastModifiedBy>Cllr Natasha Bradshaw</cp:lastModifiedBy>
  <cp:revision>23</cp:revision>
  <cp:lastPrinted>2025-05-14T17:11:08Z</cp:lastPrinted>
  <dcterms:created xsi:type="dcterms:W3CDTF">2025-03-10T14:12:55Z</dcterms:created>
  <dcterms:modified xsi:type="dcterms:W3CDTF">2025-05-14T17:12:51Z</dcterms:modified>
</cp:coreProperties>
</file>